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16"/>
  </p:notesMasterIdLst>
  <p:sldIdLst>
    <p:sldId id="256" r:id="rId2"/>
    <p:sldId id="262" r:id="rId3"/>
    <p:sldId id="257" r:id="rId4"/>
    <p:sldId id="265" r:id="rId5"/>
    <p:sldId id="266" r:id="rId6"/>
    <p:sldId id="259" r:id="rId7"/>
    <p:sldId id="267" r:id="rId8"/>
    <p:sldId id="258" r:id="rId9"/>
    <p:sldId id="268" r:id="rId10"/>
    <p:sldId id="269" r:id="rId11"/>
    <p:sldId id="270" r:id="rId12"/>
    <p:sldId id="260" r:id="rId13"/>
    <p:sldId id="263" r:id="rId14"/>
    <p:sldId id="264" r:id="rId15"/>
  </p:sldIdLst>
  <p:sldSz cx="14630400" cy="8229600"/>
  <p:notesSz cx="8229600" cy="14630400"/>
  <p:embeddedFontLst>
    <p:embeddedFont>
      <p:font typeface="DM Sans" panose="020B0604020202020204" charset="0"/>
      <p:regular r:id="rId17"/>
      <p:bold r:id="rId18"/>
      <p:italic r:id="rId19"/>
      <p:boldItalic r:id="rId20"/>
    </p:embeddedFont>
    <p:embeddedFont>
      <p:font typeface="Dela Gothic One" panose="020B0604020202020204" charset="-128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019" autoAdjust="0"/>
    <p:restoredTop sz="92913" autoAdjust="0"/>
  </p:normalViewPr>
  <p:slideViewPr>
    <p:cSldViewPr snapToGrid="0">
      <p:cViewPr>
        <p:scale>
          <a:sx n="66" d="100"/>
          <a:sy n="66" d="100"/>
        </p:scale>
        <p:origin x="-1012" y="-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19168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82977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5234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5718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333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168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8799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903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8368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4296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410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729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833199" y="1480661"/>
            <a:ext cx="7477601" cy="2874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6036"/>
              <a:buFont typeface="Dela Gothic One"/>
              <a:buNone/>
            </a:pPr>
            <a:r>
              <a:rPr lang="en-US" sz="5736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</a:t>
            </a:r>
            <a:r>
              <a:rPr lang="en-US" sz="5736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d</a:t>
            </a:r>
            <a:r>
              <a:rPr lang="en-US" sz="5736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’</a:t>
            </a:r>
            <a:r>
              <a:rPr lang="en-US" sz="5736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un cabinet </a:t>
            </a:r>
            <a:r>
              <a:rPr lang="en-US" sz="5736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médical</a:t>
            </a:r>
            <a:endParaRPr sz="5736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833200" y="3937368"/>
            <a:ext cx="74775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   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Notre application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gestion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 du cabinet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médical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vise à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optimiser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processus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administratifs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et à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faciliter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 travail du personnel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médical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pour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offrir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expérience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soins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qualité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supérieure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aux patients.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362" y="0"/>
            <a:ext cx="6019038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6774" y="603115"/>
            <a:ext cx="5661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</a:rPr>
              <a:t>service</a:t>
            </a:r>
            <a:endParaRPr lang="fr-FR" sz="5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8" y="1526445"/>
            <a:ext cx="6436949" cy="4129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8" y="6365740"/>
            <a:ext cx="10121019" cy="112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54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9803" y="254833"/>
            <a:ext cx="56213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</a:rPr>
              <a:t>BILL ROOM</a:t>
            </a:r>
            <a:endParaRPr lang="fr-FR" sz="5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03" y="1065720"/>
            <a:ext cx="6730584" cy="64443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47" y="1289154"/>
            <a:ext cx="6956181" cy="3138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00013" y="254833"/>
            <a:ext cx="4362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</a:rPr>
              <a:t>ROOM</a:t>
            </a:r>
            <a:endParaRPr lang="fr-FR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8273"/>
            <a:ext cx="14630400" cy="8229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rgbClr val="5A7298"/>
            </a:solidFill>
          </a:ln>
        </p:spPr>
      </p:pic>
      <p:sp>
        <p:nvSpPr>
          <p:cNvPr id="82" name="Google Shape;82;p7"/>
          <p:cNvSpPr/>
          <p:nvPr/>
        </p:nvSpPr>
        <p:spPr>
          <a:xfrm>
            <a:off x="1760220" y="2529126"/>
            <a:ext cx="8900755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 des fiches patients</a:t>
            </a:r>
            <a:endParaRPr sz="41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7"/>
          <p:cNvSpPr/>
          <p:nvPr/>
        </p:nvSpPr>
        <p:spPr>
          <a:xfrm>
            <a:off x="1760220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1912144" y="3772019"/>
            <a:ext cx="195977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sz="262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2482334" y="3806666"/>
            <a:ext cx="2833092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Informations</a:t>
            </a:r>
            <a:r>
              <a:rPr lang="en-US" sz="2187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</a:t>
            </a:r>
            <a:r>
              <a:rPr lang="en-US" sz="2187" b="0" i="0" u="none" strike="noStrike" cap="none" dirty="0" err="1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personnelles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/>
          <p:nvPr/>
        </p:nvSpPr>
        <p:spPr>
          <a:xfrm>
            <a:off x="2482334" y="4634270"/>
            <a:ext cx="2833092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Coordonnées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antécédents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médicaux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allergies, etc.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7"/>
          <p:cNvSpPr/>
          <p:nvPr/>
        </p:nvSpPr>
        <p:spPr>
          <a:xfrm>
            <a:off x="5537597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5583677" y="3772019"/>
            <a:ext cx="343016" cy="51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sz="262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6259711" y="3806666"/>
            <a:ext cx="2833092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Suivi des consultations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6259711" y="4634270"/>
            <a:ext cx="2833092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Historique des rendez-vous, diagnostic, ordonnances, etc.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9314974" y="3730347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9418082" y="3772019"/>
            <a:ext cx="293608" cy="41648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sz="262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10037088" y="380666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Confidentialité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10037088" y="4287083"/>
            <a:ext cx="2833092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Accès sécurisé et autorisé aux informations sensibles.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/>
      <p:bldP spid="85" grpId="0"/>
      <p:bldP spid="86" grpId="0"/>
      <p:bldP spid="87" grpId="0" animBg="1"/>
      <p:bldP spid="88" grpId="0"/>
      <p:bldP spid="89" grpId="0"/>
      <p:bldP spid="90" grpId="0"/>
      <p:bldP spid="91" grpId="0" animBg="1"/>
      <p:bldP spid="92" grpId="0" animBg="1"/>
      <p:bldP spid="93" grpId="0"/>
      <p:bldP spid="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/>
          <p:nvPr/>
        </p:nvSpPr>
        <p:spPr>
          <a:xfrm>
            <a:off x="1760220" y="2572107"/>
            <a:ext cx="10173772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Avantages de  L</a:t>
            </a:r>
            <a:r>
              <a:rPr lang="en-US" sz="4174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’</a:t>
            </a:r>
            <a:r>
              <a:rPr lang="en-US" sz="41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application</a:t>
            </a:r>
            <a:endParaRPr sz="41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>
            <a:off x="1760220" y="382190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2187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Gain de temps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>
            <a:off x="1760220" y="4391263"/>
            <a:ext cx="3341608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Automatisation des tâches répétitives pour une meilleure productivité.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>
            <a:off x="5651421" y="382190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2187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Fiabilité</a:t>
            </a:r>
            <a:endParaRPr sz="21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5651421" y="4391263"/>
            <a:ext cx="334160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Réduction des erreurs grâce à la centralisation des données.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9542621" y="3821906"/>
            <a:ext cx="3125033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1987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Expérience patient</a:t>
            </a:r>
            <a:endParaRPr sz="19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9542621" y="4391263"/>
            <a:ext cx="3341608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Accès simplifié aux informations médicales et aux rendez-vous.</a:t>
            </a:r>
            <a:endParaRPr sz="17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/>
          <p:nvPr/>
        </p:nvSpPr>
        <p:spPr>
          <a:xfrm>
            <a:off x="1760220" y="3067883"/>
            <a:ext cx="5554980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3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Conclusion</a:t>
            </a:r>
            <a:endParaRPr sz="43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1760220" y="4095512"/>
            <a:ext cx="11109960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Notre application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gestion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</a:t>
            </a:r>
            <a:r>
              <a:rPr lang="en-US" sz="1750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’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 cabinet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médical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permet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d'optimiser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processus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administratifs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d'améliorer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l'efficacité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du personnel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d'offrir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une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meilleure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expérience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aux patients. Elle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s'appuie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sur les technologies Java et MySQL pour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garantir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fiabilité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sécurité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"/>
          <p:cNvSpPr/>
          <p:nvPr/>
        </p:nvSpPr>
        <p:spPr>
          <a:xfrm>
            <a:off x="2895345" y="2302884"/>
            <a:ext cx="65514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Technologie utilisée</a:t>
            </a:r>
            <a:endParaRPr sz="4174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112057" y="4432883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387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Java</a:t>
            </a:r>
            <a:endParaRPr sz="23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2311095" y="4957763"/>
            <a:ext cx="34812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9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Langage de programmation robuste et fiable.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29125" y="3438750"/>
            <a:ext cx="818750" cy="8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/>
          <p:nvPr/>
        </p:nvSpPr>
        <p:spPr>
          <a:xfrm>
            <a:off x="8311525" y="4432883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387" b="0" i="0" u="none" strike="noStrike" cap="none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MySQL</a:t>
            </a:r>
            <a:endParaRPr sz="2387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8429125" y="4957663"/>
            <a:ext cx="3481200" cy="7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950" b="0" i="0" u="none" strike="noStrike" cap="none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Système de gestion de base de données performant.</a:t>
            </a:r>
            <a:endParaRPr sz="19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4490799" y="1496075"/>
            <a:ext cx="6063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Objectifs</a:t>
            </a:r>
            <a:r>
              <a:rPr lang="en-US" sz="4174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du </a:t>
            </a:r>
            <a:r>
              <a:rPr lang="en-US" sz="4174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projet</a:t>
            </a:r>
            <a:endParaRPr sz="417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4490799" y="3625453"/>
            <a:ext cx="4542115" cy="2006203"/>
          </a:xfrm>
          <a:prstGeom prst="roundRect">
            <a:avLst>
              <a:gd name="adj" fmla="val 4984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4720590" y="3855244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Efficacité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4720590" y="4335661"/>
            <a:ext cx="4082534" cy="1066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Automatiser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tâches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répétitives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pour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accroître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la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productivité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réduire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erreurs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9262705" y="3666490"/>
            <a:ext cx="4542115" cy="2006203"/>
          </a:xfrm>
          <a:prstGeom prst="roundRect">
            <a:avLst>
              <a:gd name="adj" fmla="val 4984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9484876" y="3855244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>
                <a:solidFill>
                  <a:srgbClr val="FFE5E5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Facilitation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9484876" y="4335661"/>
            <a:ext cx="4082534" cy="710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Simplifier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processus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offrir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outils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intuitifs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pour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utilisateurs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6" t="668" r="14704" b="7855"/>
          <a:stretch/>
        </p:blipFill>
        <p:spPr>
          <a:xfrm>
            <a:off x="-751190" y="0"/>
            <a:ext cx="4646200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/>
      <p:bldP spid="32" grpId="0"/>
      <p:bldP spid="33" grpId="0" animBg="1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4782" y="775625"/>
            <a:ext cx="6100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 dirty="0" smtClean="0">
                <a:solidFill>
                  <a:schemeClr val="bg1"/>
                </a:solidFill>
              </a:rPr>
              <a:t>LOGIN</a:t>
            </a:r>
            <a:endParaRPr lang="fr-FR" sz="5400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8" y="1907973"/>
            <a:ext cx="5015927" cy="26880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908" y="3968671"/>
            <a:ext cx="5348853" cy="25025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862"/>
          <a:stretch/>
        </p:blipFill>
        <p:spPr>
          <a:xfrm>
            <a:off x="8027345" y="6778261"/>
            <a:ext cx="6299981" cy="12588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079" y="1049353"/>
            <a:ext cx="4612509" cy="2612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72" y="5254747"/>
            <a:ext cx="4399373" cy="243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6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5958" y="866274"/>
            <a:ext cx="6954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solidFill>
                  <a:schemeClr val="bg1"/>
                </a:solidFill>
              </a:rPr>
              <a:t>DOCTOR</a:t>
            </a:r>
          </a:p>
          <a:p>
            <a:endParaRPr lang="fr-FR" sz="54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78" y="187012"/>
            <a:ext cx="7916779" cy="6034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20" y="6571846"/>
            <a:ext cx="9423164" cy="119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7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30;p4"/>
          <p:cNvSpPr/>
          <p:nvPr/>
        </p:nvSpPr>
        <p:spPr>
          <a:xfrm>
            <a:off x="5104409" y="3771055"/>
            <a:ext cx="3874191" cy="2006203"/>
          </a:xfrm>
          <a:prstGeom prst="roundRect">
            <a:avLst>
              <a:gd name="adj" fmla="val 4984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30;p4"/>
          <p:cNvSpPr/>
          <p:nvPr/>
        </p:nvSpPr>
        <p:spPr>
          <a:xfrm>
            <a:off x="438185" y="3771055"/>
            <a:ext cx="3874191" cy="2006203"/>
          </a:xfrm>
          <a:prstGeom prst="roundRect">
            <a:avLst>
              <a:gd name="adj" fmla="val 4984"/>
            </a:avLst>
          </a:prstGeom>
          <a:solidFill>
            <a:schemeClr val="bg2">
              <a:lumMod val="75000"/>
            </a:schemeClr>
          </a:solidFill>
          <a:ln w="9525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/>
          <p:nvPr/>
        </p:nvSpPr>
        <p:spPr>
          <a:xfrm>
            <a:off x="541020" y="2521307"/>
            <a:ext cx="8091488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</a:t>
            </a:r>
            <a:r>
              <a:rPr lang="en-US" sz="4174" b="0" i="0" u="none" strike="noStrike" cap="none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des </a:t>
            </a:r>
            <a:r>
              <a:rPr lang="en-US" sz="4174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rendez-vous</a:t>
            </a:r>
            <a:endParaRPr sz="4174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6"/>
          <p:cNvSpPr/>
          <p:nvPr/>
        </p:nvSpPr>
        <p:spPr>
          <a:xfrm>
            <a:off x="769321" y="3771055"/>
            <a:ext cx="27774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2187" dirty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 </a:t>
            </a:r>
            <a:r>
              <a:rPr lang="en-US" sz="2187" b="0" i="0" u="none" strike="noStrike" cap="none" dirty="0" err="1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Planification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6"/>
          <p:cNvSpPr/>
          <p:nvPr/>
        </p:nvSpPr>
        <p:spPr>
          <a:xfrm>
            <a:off x="981435" y="4340474"/>
            <a:ext cx="31050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Créer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, modifier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annuler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rendez-vous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de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manière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simple et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efficace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5615481" y="3789819"/>
            <a:ext cx="31050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 smtClean="0">
                <a:solidFill>
                  <a:srgbClr val="FAEBE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Suivi</a:t>
            </a:r>
            <a:endParaRPr sz="2187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5497131" y="4241056"/>
            <a:ext cx="3341700" cy="10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Suivre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l'occupation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du planning et identifier les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créneaux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disponibles</a:t>
            </a:r>
            <a:r>
              <a:rPr lang="en-US" sz="1750" b="0" i="0" u="none" strike="noStrike" cap="none" dirty="0">
                <a:solidFill>
                  <a:srgbClr val="FFE5E5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" r="11985"/>
          <a:stretch/>
        </p:blipFill>
        <p:spPr>
          <a:xfrm>
            <a:off x="9241930" y="3356"/>
            <a:ext cx="5860915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69" grpId="0"/>
      <p:bldP spid="70" grpId="0"/>
      <p:bldP spid="71" grpId="0"/>
      <p:bldP spid="7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4" y="324155"/>
            <a:ext cx="6469383" cy="557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1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79562" y="0"/>
            <a:ext cx="3850838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833199" y="1458516"/>
            <a:ext cx="8809673" cy="694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AEBEB"/>
              </a:buClr>
              <a:buSzPts val="4374"/>
              <a:buFont typeface="Dela Gothic One"/>
              <a:buNone/>
            </a:pPr>
            <a:r>
              <a:rPr lang="en-US" sz="4174" b="0" i="0" u="none" strike="noStrike" cap="none" dirty="0" err="1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Gestion</a:t>
            </a:r>
            <a:r>
              <a:rPr lang="en-US" sz="4174" b="0" i="0" u="none" strike="noStrike" cap="none" dirty="0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du dossier </a:t>
            </a:r>
            <a:r>
              <a:rPr lang="en-US" sz="4174" b="0" i="0" u="none" strike="noStrike" cap="none" dirty="0" err="1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médical</a:t>
            </a:r>
            <a:endParaRPr sz="4174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11443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14164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916484" y="2745105"/>
            <a:ext cx="499943" cy="414575"/>
          </a:xfrm>
          <a:prstGeom prst="roundRect">
            <a:avLst>
              <a:gd name="adj" fmla="val 20000"/>
            </a:avLst>
          </a:prstGeom>
          <a:solidFill>
            <a:schemeClr val="bg2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1068407" y="2701409"/>
            <a:ext cx="195977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 dirty="0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sz="2624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2388513" y="2708315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Création</a:t>
            </a:r>
            <a:endParaRPr sz="2187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2388513" y="3188732"/>
            <a:ext cx="7751088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Saisie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numérique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des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informations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médicales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du patient.</a:t>
            </a:r>
            <a:endParaRPr sz="17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14164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9164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1027212" y="4203740"/>
            <a:ext cx="27836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sz="2624" b="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388513" y="4210645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 err="1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Mise</a:t>
            </a:r>
            <a:r>
              <a:rPr lang="en-US" sz="2187" b="0" i="0" u="none" strike="noStrike" cap="none" dirty="0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 à jour</a:t>
            </a:r>
            <a:endParaRPr sz="2187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2388513" y="4691063"/>
            <a:ext cx="7751088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Ajout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des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résultats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d'examens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, ordonnances et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évolution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du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traitement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17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14164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9164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chemeClr val="bg2">
              <a:lumMod val="50000"/>
            </a:schemeClr>
          </a:solidFill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8" name="Google Shape;58;p5"/>
          <p:cNvSpPr/>
          <p:nvPr/>
        </p:nvSpPr>
        <p:spPr>
          <a:xfrm>
            <a:off x="1019592" y="5706070"/>
            <a:ext cx="293608" cy="416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38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624"/>
              <a:buFont typeface="Dela Gothic One"/>
              <a:buNone/>
            </a:pPr>
            <a:r>
              <a:rPr lang="en-US" sz="2624" b="0" i="0" u="none" strike="noStrike" cap="none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sz="2624" b="0" i="0" u="none" strike="noStrike" cap="none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>
            <a:off x="2388513" y="5712976"/>
            <a:ext cx="2777490" cy="347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11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2187"/>
              <a:buFont typeface="Dela Gothic One"/>
              <a:buNone/>
            </a:pPr>
            <a:r>
              <a:rPr lang="en-US" sz="2187" b="0" i="0" u="none" strike="noStrike" cap="none" dirty="0">
                <a:solidFill>
                  <a:schemeClr val="bg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Consultation</a:t>
            </a:r>
            <a:endParaRPr sz="2187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2388513" y="6193393"/>
            <a:ext cx="7751088" cy="35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9942"/>
              </a:lnSpc>
              <a:spcBef>
                <a:spcPts val="0"/>
              </a:spcBef>
              <a:spcAft>
                <a:spcPts val="0"/>
              </a:spcAft>
              <a:buClr>
                <a:srgbClr val="FFE5E5"/>
              </a:buClr>
              <a:buSzPts val="1750"/>
              <a:buFont typeface="DM Sans"/>
              <a:buNone/>
            </a:pP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Accès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rapide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et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sécurisé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au dossier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médical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1750" b="0" i="0" u="none" strike="noStrike" cap="none" dirty="0" err="1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complet</a:t>
            </a:r>
            <a:r>
              <a:rPr lang="en-US" sz="1750" b="0" i="0" u="none" strike="noStrike" cap="none" dirty="0">
                <a:solidFill>
                  <a:schemeClr val="bg1"/>
                </a:solidFill>
                <a:latin typeface="DM Sans"/>
                <a:ea typeface="DM Sans"/>
                <a:cs typeface="DM Sans"/>
                <a:sym typeface="DM Sans"/>
              </a:rPr>
              <a:t> du patient.</a:t>
            </a:r>
            <a:endParaRPr sz="175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/>
      <p:bldP spid="49" grpId="0"/>
      <p:bldP spid="50" grpId="0"/>
      <p:bldP spid="51" grpId="0" animBg="1"/>
      <p:bldP spid="52" grpId="0" animBg="1"/>
      <p:bldP spid="53" grpId="0"/>
      <p:bldP spid="54" grpId="0"/>
      <p:bldP spid="55" grpId="0"/>
      <p:bldP spid="56" grpId="0" animBg="1"/>
      <p:bldP spid="57" grpId="0" animBg="1"/>
      <p:bldP spid="58" grpId="0"/>
      <p:bldP spid="59" grpId="0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42" y="409073"/>
            <a:ext cx="6257220" cy="61361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" t="37423" r="-1194" b="-1227"/>
          <a:stretch/>
        </p:blipFill>
        <p:spPr>
          <a:xfrm>
            <a:off x="2743998" y="6954252"/>
            <a:ext cx="8061157" cy="125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3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293</Words>
  <Application>Microsoft Office PowerPoint</Application>
  <PresentationFormat>Custom</PresentationFormat>
  <Paragraphs>61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DM Sans</vt:lpstr>
      <vt:lpstr>Arial</vt:lpstr>
      <vt:lpstr>Dela Gothic One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21</cp:revision>
  <dcterms:modified xsi:type="dcterms:W3CDTF">2024-05-22T13:33:22Z</dcterms:modified>
</cp:coreProperties>
</file>